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5f9c2062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5f9c2062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25179cba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25179cba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5179cba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5179cba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f9c206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f9c206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25179cba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25179cba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25179cba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25179cba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f9c2062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5f9c206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5f9c2062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5f9c2062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5b6979f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5b6979f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6285879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6285879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25179cba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25179cba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5b6979f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5b6979f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5f9c2062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5f9c2062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5f9c2062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5f9c2062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5b6979f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5b6979f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5b6979f3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5b6979f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5b6979f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5b6979f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25179cba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25179cba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8ffaf6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8ffaf6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73f0063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73f006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473f0063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473f0063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f9c206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5f9c206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f9c206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f9c206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9c2062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9c2062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473f006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473f006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f9c206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5f9c206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3" name="Google Shape;6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5" name="Google Shape;4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8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7" Type="http://schemas.openxmlformats.org/officeDocument/2006/relationships/image" Target="../media/image53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4.png"/><Relationship Id="rId13" Type="http://schemas.openxmlformats.org/officeDocument/2006/relationships/image" Target="../media/image12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5" Type="http://schemas.openxmlformats.org/officeDocument/2006/relationships/image" Target="../media/image9.png"/><Relationship Id="rId1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Debugging of BPMN processes using coloration techniques</a:t>
            </a:r>
            <a:endParaRPr/>
          </a:p>
        </p:txBody>
      </p:sp>
      <p:sp>
        <p:nvSpPr>
          <p:cNvPr id="75" name="Google Shape;75;p13"/>
          <p:cNvSpPr txBox="1"/>
          <p:nvPr/>
        </p:nvSpPr>
        <p:spPr>
          <a:xfrm>
            <a:off x="5962650" y="32500"/>
            <a:ext cx="33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By Gwen SALAUN &amp; </a:t>
            </a:r>
            <a:r>
              <a:rPr b="1" lang="fr">
                <a:latin typeface="Lato"/>
                <a:ea typeface="Lato"/>
                <a:cs typeface="Lato"/>
                <a:sym typeface="Lato"/>
              </a:rPr>
              <a:t>Quentin NIVON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5" y="3785325"/>
            <a:ext cx="1408401" cy="14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262" y="4216401"/>
            <a:ext cx="798650" cy="54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324" y="4065277"/>
            <a:ext cx="874375" cy="8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125" y="3938070"/>
            <a:ext cx="3186561" cy="1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683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864825" y="702350"/>
            <a:ext cx="3602400" cy="4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Preliminaries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BPMN sub-syntax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Model checking &amp; Colored LTS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Full process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AutoNum type="arabicPeriod"/>
            </a:pPr>
            <a:r>
              <a:rPr b="1" lang="fr" sz="1700">
                <a:solidFill>
                  <a:srgbClr val="FF9900"/>
                </a:solidFill>
              </a:rPr>
              <a:t>Solving approach</a:t>
            </a:r>
            <a:endParaRPr b="1" sz="17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Global representation</a:t>
            </a:r>
            <a:endParaRPr b="1" sz="15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Matching analysis</a:t>
            </a:r>
            <a:endParaRPr b="1" sz="15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Unfolding only</a:t>
            </a:r>
            <a:endParaRPr b="1" sz="15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Unfolding + Folding</a:t>
            </a:r>
            <a:br>
              <a:rPr b="1" lang="fr" sz="1500">
                <a:solidFill>
                  <a:srgbClr val="FF9900"/>
                </a:solidFill>
              </a:rPr>
            </a:br>
            <a:endParaRPr b="1" sz="150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Implementation</a:t>
            </a:r>
            <a:endParaRPr sz="1700">
              <a:solidFill>
                <a:srgbClr val="000000"/>
              </a:solidFill>
            </a:endParaRPr>
          </a:p>
          <a:p>
            <a:pPr indent="-32282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4"/>
              <a:buAutoNum type="arabicPeriod"/>
            </a:pPr>
            <a:r>
              <a:rPr lang="fr" sz="1483">
                <a:solidFill>
                  <a:srgbClr val="000000"/>
                </a:solidFill>
              </a:rPr>
              <a:t>G</a:t>
            </a:r>
            <a:r>
              <a:rPr lang="fr" sz="1450">
                <a:solidFill>
                  <a:srgbClr val="000000"/>
                </a:solidFill>
              </a:rPr>
              <a:t>eneralities</a:t>
            </a:r>
            <a:endParaRPr sz="145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Empirical study</a:t>
            </a:r>
            <a:endParaRPr sz="145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Performance study</a:t>
            </a:r>
            <a:br>
              <a:rPr lang="fr" sz="1450">
                <a:solidFill>
                  <a:srgbClr val="000000"/>
                </a:solidFill>
              </a:rPr>
            </a:br>
            <a:endParaRPr sz="145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Conclusion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477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Global representation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647700" y="569949"/>
            <a:ext cx="794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The solving approach is a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3-step approach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First, we try to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find a matching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between the CLTS and the BPMN process.</a:t>
            </a:r>
            <a:br>
              <a:rPr lang="fr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If no matching can be found, then the initial BPMN process is not directly colorable.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In such case, we generate a new BPMN process during the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unfolding phase.</a:t>
            </a:r>
            <a:b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Finally, we try to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fold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this BPMN process in order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 reduce its number of nodes.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8028100" y="2082100"/>
            <a:ext cx="377700" cy="36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3</a:t>
            </a:r>
            <a:endParaRPr sz="1300">
              <a:solidFill>
                <a:srgbClr val="FF0000"/>
              </a:solidFill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9638"/>
            <a:ext cx="8839201" cy="206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>
            <a:off x="8300375" y="1559200"/>
            <a:ext cx="377700" cy="36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2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7452150" y="1019825"/>
            <a:ext cx="377700" cy="36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</a:rPr>
              <a:t>1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Matching analysis – Idea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260700" y="623200"/>
            <a:ext cx="8622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Lato"/>
                <a:ea typeface="Lato"/>
                <a:cs typeface="Lato"/>
                <a:sym typeface="Lato"/>
              </a:rPr>
              <a:t>Main idea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The purpose of this step is to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verify if the initial BPMN process is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directly colorable regarding the property.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Lato"/>
                <a:ea typeface="Lato"/>
                <a:cs typeface="Lato"/>
                <a:sym typeface="Lato"/>
              </a:rPr>
              <a:t>Algorithmically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We detect whether all the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transitions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of the CLTS having the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same label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are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colored identically.</a:t>
            </a:r>
            <a:br>
              <a:rPr lang="fr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If so, we try to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associate each faulty state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of the CLTS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 a unique node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of the BPMN process.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/>
          <p:nvPr/>
        </p:nvSpPr>
        <p:spPr>
          <a:xfrm rot="2700000">
            <a:off x="3172550" y="3042873"/>
            <a:ext cx="198131" cy="85361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 rot="-2700000">
            <a:off x="5672420" y="3042869"/>
            <a:ext cx="198131" cy="85361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1593150" y="3841525"/>
            <a:ext cx="223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 matching exists!</a:t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Then the initial BPMN process is colored directly</a:t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and returned to the user</a:t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5341188" y="3841525"/>
            <a:ext cx="243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 matching exists.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Then we build a new BPMN process from the CLTS and try to minimize it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150" y="3097825"/>
            <a:ext cx="448024" cy="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75" y="3076415"/>
            <a:ext cx="448025" cy="397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875" y="649450"/>
            <a:ext cx="4238193" cy="43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727650" y="535200"/>
            <a:ext cx="31281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dk2"/>
                </a:solidFill>
              </a:rPr>
              <a:t>Example 1: A perfect matching is found</a:t>
            </a:r>
            <a:br>
              <a:rPr lang="fr" u="sng">
                <a:solidFill>
                  <a:schemeClr val="dk2"/>
                </a:solidFill>
              </a:rPr>
            </a:br>
            <a:r>
              <a:rPr lang="fr">
                <a:solidFill>
                  <a:schemeClr val="dk2"/>
                </a:solidFill>
              </a:rPr>
              <a:t>Step 1: Generation of the CLTS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Matching analysis – Examples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713000" y="4688338"/>
            <a:ext cx="350400" cy="3429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13" y="1135511"/>
            <a:ext cx="3324150" cy="328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566" y="4592191"/>
            <a:ext cx="2404407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4221600" y="2691663"/>
            <a:ext cx="350400" cy="25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5371600" y="2126575"/>
            <a:ext cx="691800" cy="40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6348125" y="1543150"/>
            <a:ext cx="691800" cy="40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6125250" y="3064200"/>
            <a:ext cx="691800" cy="48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7690475" y="1759650"/>
            <a:ext cx="691800" cy="48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6930425" y="3258625"/>
            <a:ext cx="691800" cy="48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6125250" y="2574950"/>
            <a:ext cx="691800" cy="44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6595050" y="2018175"/>
            <a:ext cx="691800" cy="48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7424425" y="2286975"/>
            <a:ext cx="691800" cy="40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6998675" y="2823350"/>
            <a:ext cx="691800" cy="44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7589425" y="2845700"/>
            <a:ext cx="691800" cy="40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725" y="661650"/>
            <a:ext cx="4346100" cy="42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 rot="1806013">
            <a:off x="7811389" y="3286606"/>
            <a:ext cx="198000" cy="182819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4838188" y="4005400"/>
            <a:ext cx="9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Match!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6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Matching analysis – Examples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727650" y="483700"/>
            <a:ext cx="31281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dk2"/>
                </a:solidFill>
              </a:rPr>
              <a:t>Example 1: A perfect matching is found</a:t>
            </a:r>
            <a:br>
              <a:rPr lang="fr" u="sng">
                <a:solidFill>
                  <a:schemeClr val="dk2"/>
                </a:solidFill>
              </a:rPr>
            </a:br>
            <a:r>
              <a:rPr lang="fr">
                <a:solidFill>
                  <a:schemeClr val="dk2"/>
                </a:solidFill>
              </a:rPr>
              <a:t>Step 2: Matching computation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25" y="1022400"/>
            <a:ext cx="3958675" cy="40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1103750" y="3377500"/>
            <a:ext cx="6835925" cy="1130325"/>
          </a:xfrm>
          <a:custGeom>
            <a:rect b="b" l="l" r="r" t="t"/>
            <a:pathLst>
              <a:path extrusionOk="0" h="45213" w="273437">
                <a:moveTo>
                  <a:pt x="0" y="25901"/>
                </a:moveTo>
                <a:cubicBezTo>
                  <a:pt x="51377" y="48372"/>
                  <a:pt x="111680" y="47388"/>
                  <a:pt x="167477" y="41795"/>
                </a:cubicBezTo>
                <a:cubicBezTo>
                  <a:pt x="194895" y="39047"/>
                  <a:pt x="222435" y="30745"/>
                  <a:pt x="246358" y="17071"/>
                </a:cubicBezTo>
                <a:cubicBezTo>
                  <a:pt x="255622" y="11776"/>
                  <a:pt x="265892" y="7545"/>
                  <a:pt x="273437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Matching analysis – Examples</a:t>
            </a:r>
            <a:endParaRPr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477150" y="535200"/>
            <a:ext cx="8454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dk2"/>
                </a:solidFill>
              </a:rPr>
              <a:t>Example 1: A perfect matching is found</a:t>
            </a:r>
            <a:br>
              <a:rPr lang="fr" u="sng">
                <a:solidFill>
                  <a:schemeClr val="dk2"/>
                </a:solidFill>
              </a:rPr>
            </a:br>
            <a:r>
              <a:rPr lang="fr">
                <a:solidFill>
                  <a:schemeClr val="dk2"/>
                </a:solidFill>
              </a:rPr>
              <a:t>Step 3: Coloration is performed: Starting from each first red or green transition, we color each reachable BPMN task.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800" y="1081025"/>
            <a:ext cx="4258400" cy="406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4718597"/>
            <a:ext cx="2001176" cy="42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94" y="3295144"/>
            <a:ext cx="1496124" cy="144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07" y="1549813"/>
            <a:ext cx="1637176" cy="10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>
            <a:off x="96125" y="1257200"/>
            <a:ext cx="669600" cy="33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9" name="Google Shape;269;p28"/>
          <p:cNvSpPr txBox="1"/>
          <p:nvPr/>
        </p:nvSpPr>
        <p:spPr>
          <a:xfrm>
            <a:off x="37175" y="1233950"/>
            <a:ext cx="7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Case 1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8"/>
          <p:cNvSpPr txBox="1"/>
          <p:nvPr>
            <p:ph type="title"/>
          </p:nvPr>
        </p:nvSpPr>
        <p:spPr>
          <a:xfrm>
            <a:off x="5747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Unfolding</a:t>
            </a: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574750" y="505750"/>
            <a:ext cx="8152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We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transform the CLTS </a:t>
            </a:r>
            <a:r>
              <a:rPr b="1" lang="fr">
                <a:latin typeface="Lato"/>
                <a:ea typeface="Lato"/>
                <a:cs typeface="Lato"/>
                <a:sym typeface="Lato"/>
              </a:rPr>
              <a:t>into a semantically equivalent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BPMN process</a:t>
            </a:r>
            <a:r>
              <a:rPr b="1" lang="fr">
                <a:latin typeface="Lato"/>
                <a:ea typeface="Lato"/>
                <a:cs typeface="Lato"/>
                <a:sym typeface="Lato"/>
              </a:rPr>
              <a:t>.</a:t>
            </a:r>
            <a:br>
              <a:rPr b="1" lang="fr">
                <a:latin typeface="Lato"/>
                <a:ea typeface="Lato"/>
                <a:cs typeface="Lato"/>
                <a:sym typeface="Lato"/>
              </a:rPr>
            </a:br>
            <a:r>
              <a:rPr b="1" lang="fr">
                <a:latin typeface="Lato"/>
                <a:ea typeface="Lato"/>
                <a:cs typeface="Lato"/>
                <a:sym typeface="Lato"/>
              </a:rPr>
              <a:t>As the CLTS is colored,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generated BPMN process is colorable</a:t>
            </a:r>
            <a:r>
              <a:rPr b="1" lang="fr">
                <a:latin typeface="Lato"/>
                <a:ea typeface="Lato"/>
                <a:cs typeface="Lato"/>
                <a:sym typeface="Lato"/>
              </a:rPr>
              <a:t> regarding the property.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2" name="Google Shape;272;p28"/>
          <p:cNvCxnSpPr/>
          <p:nvPr/>
        </p:nvCxnSpPr>
        <p:spPr>
          <a:xfrm>
            <a:off x="4576900" y="1412800"/>
            <a:ext cx="6600" cy="38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8"/>
          <p:cNvCxnSpPr/>
          <p:nvPr/>
        </p:nvCxnSpPr>
        <p:spPr>
          <a:xfrm>
            <a:off x="-1200" y="3269600"/>
            <a:ext cx="9146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8"/>
          <p:cNvSpPr/>
          <p:nvPr/>
        </p:nvSpPr>
        <p:spPr>
          <a:xfrm>
            <a:off x="96125" y="2877738"/>
            <a:ext cx="313800" cy="290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2058000" y="2405413"/>
            <a:ext cx="3531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50" y="2794638"/>
            <a:ext cx="1496128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7825" y="1990707"/>
            <a:ext cx="1957739" cy="10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4621" y="1913262"/>
            <a:ext cx="2046374" cy="11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5875" y="1549825"/>
            <a:ext cx="1680884" cy="10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4668713" y="2856638"/>
            <a:ext cx="313800" cy="290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238" y="2773538"/>
            <a:ext cx="1496128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/>
          <p:nvPr/>
        </p:nvSpPr>
        <p:spPr>
          <a:xfrm>
            <a:off x="6541363" y="2391413"/>
            <a:ext cx="3531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8415450" y="1280450"/>
            <a:ext cx="669600" cy="33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4" name="Google Shape;284;p28"/>
          <p:cNvSpPr txBox="1"/>
          <p:nvPr/>
        </p:nvSpPr>
        <p:spPr>
          <a:xfrm>
            <a:off x="8356500" y="1257200"/>
            <a:ext cx="7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Case 2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96125" y="3295150"/>
            <a:ext cx="669600" cy="33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6" name="Google Shape;286;p28"/>
          <p:cNvSpPr txBox="1"/>
          <p:nvPr/>
        </p:nvSpPr>
        <p:spPr>
          <a:xfrm>
            <a:off x="37175" y="3271888"/>
            <a:ext cx="7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Case 3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394675" y="3295150"/>
            <a:ext cx="669600" cy="33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8" name="Google Shape;288;p28"/>
          <p:cNvSpPr txBox="1"/>
          <p:nvPr/>
        </p:nvSpPr>
        <p:spPr>
          <a:xfrm>
            <a:off x="8335713" y="3269600"/>
            <a:ext cx="7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Case 4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96125" y="4788125"/>
            <a:ext cx="313800" cy="290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1815575" y="4073613"/>
            <a:ext cx="3531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4400" y="3629303"/>
            <a:ext cx="2238847" cy="10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77425" y="3399354"/>
            <a:ext cx="1957751" cy="10921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4668713" y="4637138"/>
            <a:ext cx="313800" cy="290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6635163" y="4275213"/>
            <a:ext cx="3531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9189" y="3797050"/>
            <a:ext cx="1775407" cy="11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22085" y="4554048"/>
            <a:ext cx="1268430" cy="4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727650" y="437975"/>
            <a:ext cx="76887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Drawback</a:t>
            </a:r>
            <a:br>
              <a:rPr b="1" lang="fr" sz="1800">
                <a:solidFill>
                  <a:schemeClr val="dk2"/>
                </a:solidFill>
              </a:rPr>
            </a:br>
            <a:r>
              <a:rPr lang="fr">
                <a:solidFill>
                  <a:schemeClr val="dk2"/>
                </a:solidFill>
              </a:rPr>
              <a:t>In some cases, the generated BPMN process can be very large, which may limit the understanding of the problem for the user.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Unfolding</a:t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09" y="4425563"/>
            <a:ext cx="2505589" cy="353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/>
          <p:nvPr/>
        </p:nvSpPr>
        <p:spPr>
          <a:xfrm>
            <a:off x="4464473" y="3217154"/>
            <a:ext cx="810900" cy="2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4176616" y="2882950"/>
            <a:ext cx="138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Unfolding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2073861" y="4728236"/>
            <a:ext cx="115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14 tasks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475125" y="4253125"/>
            <a:ext cx="313800" cy="290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 txBox="1"/>
          <p:nvPr/>
        </p:nvSpPr>
        <p:spPr>
          <a:xfrm>
            <a:off x="6216372" y="4728228"/>
            <a:ext cx="115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98 tasks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325" y="1456975"/>
            <a:ext cx="3142756" cy="279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742" y="1531730"/>
            <a:ext cx="2546934" cy="33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925" y="2757238"/>
            <a:ext cx="3873450" cy="212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727650" y="423250"/>
            <a:ext cx="7688700" cy="16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000000"/>
                </a:solidFill>
              </a:rPr>
              <a:t>Main idea</a:t>
            </a:r>
            <a:br>
              <a:rPr b="1" lang="fr" sz="1800">
                <a:solidFill>
                  <a:srgbClr val="000000"/>
                </a:solidFill>
              </a:rPr>
            </a:br>
            <a:r>
              <a:rPr lang="fr">
                <a:solidFill>
                  <a:srgbClr val="000000"/>
                </a:solidFill>
              </a:rPr>
              <a:t>In this phase, we try to </a:t>
            </a:r>
            <a:r>
              <a:rPr b="1" lang="fr">
                <a:solidFill>
                  <a:srgbClr val="FF0000"/>
                </a:solidFill>
              </a:rPr>
              <a:t>reduce the size</a:t>
            </a:r>
            <a:r>
              <a:rPr lang="fr">
                <a:solidFill>
                  <a:srgbClr val="000000"/>
                </a:solidFill>
              </a:rPr>
              <a:t> – in terms of number of nodes – of the unfolded BPMN process </a:t>
            </a:r>
            <a:r>
              <a:rPr b="1" lang="fr">
                <a:solidFill>
                  <a:srgbClr val="FF0000"/>
                </a:solidFill>
              </a:rPr>
              <a:t>to make it more understandable</a:t>
            </a:r>
            <a:r>
              <a:rPr lang="fr">
                <a:solidFill>
                  <a:srgbClr val="000000"/>
                </a:solidFill>
              </a:rPr>
              <a:t> for the user.</a:t>
            </a:r>
            <a:br>
              <a:rPr lang="fr">
                <a:solidFill>
                  <a:srgbClr val="000000"/>
                </a:solidFill>
              </a:rPr>
            </a:br>
            <a:r>
              <a:rPr lang="fr">
                <a:solidFill>
                  <a:srgbClr val="000000"/>
                </a:solidFill>
              </a:rPr>
              <a:t>Our approach focuses on the </a:t>
            </a:r>
            <a:r>
              <a:rPr b="1" lang="fr">
                <a:solidFill>
                  <a:srgbClr val="FF0000"/>
                </a:solidFill>
              </a:rPr>
              <a:t>detection of unfolded parallel gateways</a:t>
            </a:r>
            <a:r>
              <a:rPr lang="fr">
                <a:solidFill>
                  <a:srgbClr val="000000"/>
                </a:solidFill>
              </a:rPr>
              <a:t> in order to </a:t>
            </a:r>
            <a:r>
              <a:rPr b="1" lang="fr">
                <a:solidFill>
                  <a:srgbClr val="FF0000"/>
                </a:solidFill>
              </a:rPr>
              <a:t>replace them</a:t>
            </a:r>
            <a:r>
              <a:rPr lang="fr">
                <a:solidFill>
                  <a:srgbClr val="000000"/>
                </a:solidFill>
              </a:rPr>
              <a:t> in the unfolded graph </a:t>
            </a:r>
            <a:r>
              <a:rPr b="1" lang="fr">
                <a:solidFill>
                  <a:srgbClr val="FF0000"/>
                </a:solidFill>
              </a:rPr>
              <a:t>by their folded version.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Google Shape;319;p30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Unfolding + Folding</a:t>
            </a:r>
            <a:endParaRPr/>
          </a:p>
        </p:txBody>
      </p:sp>
      <p:sp>
        <p:nvSpPr>
          <p:cNvPr id="320" name="Google Shape;320;p30"/>
          <p:cNvSpPr txBox="1"/>
          <p:nvPr/>
        </p:nvSpPr>
        <p:spPr>
          <a:xfrm>
            <a:off x="727650" y="1697100"/>
            <a:ext cx="31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latin typeface="Lato"/>
                <a:ea typeface="Lato"/>
                <a:cs typeface="Lato"/>
                <a:sym typeface="Lato"/>
              </a:rPr>
              <a:t>Algorithmically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50" y="2258925"/>
            <a:ext cx="3592783" cy="269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595200" y="2501400"/>
            <a:ext cx="1582800" cy="1332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113475" y="2258925"/>
            <a:ext cx="11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Unfolded gateway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2462100" y="2158800"/>
            <a:ext cx="1702800" cy="1078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2462100" y="3113250"/>
            <a:ext cx="1702800" cy="1078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 txBox="1"/>
          <p:nvPr/>
        </p:nvSpPr>
        <p:spPr>
          <a:xfrm>
            <a:off x="3751825" y="1791725"/>
            <a:ext cx="11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Out-of-scope paths (set 1)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3751825" y="3997100"/>
            <a:ext cx="11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Out-of-scope paths (set 2)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633900" y="3922000"/>
            <a:ext cx="1505400" cy="11847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2139300" y="4309050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Impure paths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4390125" y="3602345"/>
            <a:ext cx="529800" cy="2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5442250" y="2696650"/>
            <a:ext cx="1582800" cy="114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5577550" y="2387100"/>
            <a:ext cx="1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Folded gateway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7441200" y="2571750"/>
            <a:ext cx="1702800" cy="1425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7539900" y="2211100"/>
            <a:ext cx="15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Out-of-scope paths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5329175" y="3767475"/>
            <a:ext cx="1764300" cy="12828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7185025" y="4224225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Impure paths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Unfolding + Folding – Example</a:t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3287820" y="2846138"/>
            <a:ext cx="642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160777" y="2571738"/>
            <a:ext cx="8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Folding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1052925" y="4640575"/>
            <a:ext cx="1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98 tasks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5887900" y="4640575"/>
            <a:ext cx="1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26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tasks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75" y="653037"/>
            <a:ext cx="2914908" cy="42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051" y="1015164"/>
            <a:ext cx="4995924" cy="362541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/>
          <p:nvPr/>
        </p:nvSpPr>
        <p:spPr>
          <a:xfrm>
            <a:off x="522450" y="2170725"/>
            <a:ext cx="861000" cy="632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1420175" y="1206775"/>
            <a:ext cx="897000" cy="147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190675" y="535200"/>
            <a:ext cx="1253100" cy="2430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4635775" y="1206775"/>
            <a:ext cx="707400" cy="1768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5317975" y="838850"/>
            <a:ext cx="1047000" cy="125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6423850" y="864650"/>
            <a:ext cx="2623800" cy="11994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158925" y="1801425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Previous tasks</a:t>
            </a:r>
            <a:endParaRPr b="1"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3858750" y="864650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Previous tasks</a:t>
            </a:r>
            <a:endParaRPr b="1"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522450" y="983663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Parallel tasks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5194450" y="495338"/>
            <a:ext cx="1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Parallel tasks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383450" y="495350"/>
            <a:ext cx="142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Out-of-scope tasks</a:t>
            </a:r>
            <a:endParaRPr b="1"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6848600" y="495350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Out-of-scope tasks</a:t>
            </a:r>
            <a:endParaRPr b="1" sz="1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63" y="468625"/>
            <a:ext cx="978975" cy="7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727650" y="662875"/>
            <a:ext cx="7688700" cy="22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</a:rPr>
              <a:t>What is BPMN?</a:t>
            </a:r>
            <a:r>
              <a:rPr lang="f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04958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fr" sz="1300">
                <a:solidFill>
                  <a:srgbClr val="000000"/>
                </a:solidFill>
              </a:rPr>
              <a:t>A </a:t>
            </a:r>
            <a:r>
              <a:rPr b="1" lang="fr" sz="1300">
                <a:solidFill>
                  <a:srgbClr val="FF0000"/>
                </a:solidFill>
              </a:rPr>
              <a:t>workflow-based notation</a:t>
            </a:r>
            <a:r>
              <a:rPr lang="fr" sz="1300">
                <a:solidFill>
                  <a:srgbClr val="000000"/>
                </a:solidFill>
              </a:rPr>
              <a:t> created in 2004 by the Business Process Management Initiative (BPMI) and the Object Management Group (OMG).</a:t>
            </a:r>
            <a:br>
              <a:rPr lang="fr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fr" sz="1300">
                <a:solidFill>
                  <a:srgbClr val="000000"/>
                </a:solidFill>
              </a:rPr>
              <a:t>It aims at </a:t>
            </a:r>
            <a:r>
              <a:rPr b="1" lang="fr" sz="1300">
                <a:solidFill>
                  <a:srgbClr val="FF0000"/>
                </a:solidFill>
              </a:rPr>
              <a:t>representing business processes</a:t>
            </a:r>
            <a:r>
              <a:rPr lang="fr" sz="1300">
                <a:solidFill>
                  <a:srgbClr val="000000"/>
                </a:solidFill>
              </a:rPr>
              <a:t> in a way that is </a:t>
            </a:r>
            <a:r>
              <a:rPr b="1" lang="fr" sz="1300">
                <a:solidFill>
                  <a:srgbClr val="FF0000"/>
                </a:solidFill>
              </a:rPr>
              <a:t>understandable for both experienced and novice users.</a:t>
            </a:r>
            <a:br>
              <a:rPr lang="fr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fr" sz="1300">
                <a:solidFill>
                  <a:srgbClr val="000000"/>
                </a:solidFill>
              </a:rPr>
              <a:t>An </a:t>
            </a:r>
            <a:r>
              <a:rPr b="1" lang="fr" sz="1300">
                <a:solidFill>
                  <a:srgbClr val="FF0000"/>
                </a:solidFill>
              </a:rPr>
              <a:t>ISO/IEC standard</a:t>
            </a:r>
            <a:r>
              <a:rPr lang="fr" sz="1300">
                <a:solidFill>
                  <a:srgbClr val="000000"/>
                </a:solidFill>
              </a:rPr>
              <a:t> since version 2.0 in 2013.</a:t>
            </a:r>
            <a:br>
              <a:rPr lang="fr" sz="1300">
                <a:solidFill>
                  <a:srgbClr val="000000"/>
                </a:solidFill>
              </a:rPr>
            </a:br>
            <a:endParaRPr b="1" sz="1300">
              <a:solidFill>
                <a:srgbClr val="FF0000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➢"/>
            </a:pPr>
            <a:r>
              <a:rPr lang="fr" sz="1300">
                <a:solidFill>
                  <a:schemeClr val="dk2"/>
                </a:solidFill>
              </a:rPr>
              <a:t>A rich syntax: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50" y="2894587"/>
            <a:ext cx="893425" cy="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0190" y="2839068"/>
            <a:ext cx="893425" cy="3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575" y="2828270"/>
            <a:ext cx="945900" cy="4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50" y="3768600"/>
            <a:ext cx="1307653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4716" y="3787438"/>
            <a:ext cx="483705" cy="4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7291" y="3787450"/>
            <a:ext cx="551207" cy="4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7500" y="3787450"/>
            <a:ext cx="1294553" cy="4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1493" y="2860250"/>
            <a:ext cx="1597750" cy="15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29575" y="3116363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Sequence Flow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3333963" y="3140125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Initial Event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445450" y="3140125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End Event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35825" y="4255975"/>
            <a:ext cx="13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Exclusive Gateway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907725" y="4255975"/>
            <a:ext cx="13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Inclusive </a:t>
            </a:r>
            <a:r>
              <a:rPr lang="fr" sz="900">
                <a:latin typeface="Lato"/>
                <a:ea typeface="Lato"/>
                <a:cs typeface="Lato"/>
                <a:sym typeface="Lato"/>
              </a:rPr>
              <a:t>Gateway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943750" y="4255975"/>
            <a:ext cx="13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Parallel</a:t>
            </a:r>
            <a:r>
              <a:rPr lang="fr" sz="900">
                <a:latin typeface="Lato"/>
                <a:ea typeface="Lato"/>
                <a:cs typeface="Lato"/>
                <a:sym typeface="Lato"/>
              </a:rPr>
              <a:t> Gateway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105925" y="4255975"/>
            <a:ext cx="13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Event-based</a:t>
            </a:r>
            <a:r>
              <a:rPr lang="fr" sz="900">
                <a:latin typeface="Lato"/>
                <a:ea typeface="Lato"/>
                <a:cs typeface="Lato"/>
                <a:sym typeface="Lato"/>
              </a:rPr>
              <a:t> Gateway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60744" y="2860261"/>
            <a:ext cx="1307650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2041625" y="3158013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Task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692100" y="2769950"/>
            <a:ext cx="1145400" cy="1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49400" y="3985485"/>
            <a:ext cx="945900" cy="67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7449400" y="4606475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Group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49396" y="2656015"/>
            <a:ext cx="945900" cy="2088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7449400" y="2817025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Association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41600" y="3083099"/>
            <a:ext cx="787250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7462275" y="3662375"/>
            <a:ext cx="94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Annotation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approach: Unfolding + Folding – Example</a:t>
            </a:r>
            <a:endParaRPr/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600" y="1081425"/>
            <a:ext cx="5046250" cy="366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25" y="1081425"/>
            <a:ext cx="3896700" cy="34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519025" y="4706825"/>
            <a:ext cx="29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Initial BPMN process (14 tasks)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5155925" y="4706825"/>
            <a:ext cx="29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Returned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BPMN process (26 tasks)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683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377" name="Google Shape;377;p33"/>
          <p:cNvSpPr txBox="1"/>
          <p:nvPr>
            <p:ph idx="1" type="body"/>
          </p:nvPr>
        </p:nvSpPr>
        <p:spPr>
          <a:xfrm>
            <a:off x="1864825" y="702350"/>
            <a:ext cx="3580500" cy="4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Preliminaries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BPMN sub-syntax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Model checking &amp; Colored LTS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Full process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Solving approach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Global representation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Matching analysis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only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+ Folding</a:t>
            </a:r>
            <a:br>
              <a:rPr lang="fr" sz="1500">
                <a:solidFill>
                  <a:schemeClr val="dk2"/>
                </a:solidFill>
              </a:rPr>
            </a:br>
            <a:endParaRPr b="1" sz="150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AutoNum type="arabicPeriod"/>
            </a:pPr>
            <a:r>
              <a:rPr b="1" lang="fr" sz="1700">
                <a:solidFill>
                  <a:srgbClr val="FF9900"/>
                </a:solidFill>
              </a:rPr>
              <a:t>Implementation</a:t>
            </a:r>
            <a:endParaRPr b="1" sz="1700">
              <a:solidFill>
                <a:srgbClr val="FF99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50"/>
              <a:buAutoNum type="arabicPeriod"/>
            </a:pPr>
            <a:r>
              <a:rPr b="1" lang="fr" sz="1450">
                <a:solidFill>
                  <a:srgbClr val="FF9900"/>
                </a:solidFill>
              </a:rPr>
              <a:t>Generalities</a:t>
            </a:r>
            <a:endParaRPr b="1" sz="1450">
              <a:solidFill>
                <a:srgbClr val="FF99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50"/>
              <a:buAutoNum type="arabicPeriod"/>
            </a:pPr>
            <a:r>
              <a:rPr b="1" lang="fr" sz="1450">
                <a:solidFill>
                  <a:srgbClr val="FF9900"/>
                </a:solidFill>
              </a:rPr>
              <a:t>Empirical study</a:t>
            </a:r>
            <a:endParaRPr b="1" sz="1450">
              <a:solidFill>
                <a:srgbClr val="FF99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50"/>
              <a:buAutoNum type="arabicPeriod"/>
            </a:pPr>
            <a:r>
              <a:rPr b="1" lang="fr" sz="1450">
                <a:solidFill>
                  <a:srgbClr val="FF9900"/>
                </a:solidFill>
              </a:rPr>
              <a:t>Performance study</a:t>
            </a:r>
            <a:br>
              <a:rPr b="1" lang="fr" sz="1450">
                <a:solidFill>
                  <a:srgbClr val="FF9900"/>
                </a:solidFill>
              </a:rPr>
            </a:br>
            <a:endParaRPr b="1" sz="145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Conclusion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78" name="Google Shape;37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idx="1" type="body"/>
          </p:nvPr>
        </p:nvSpPr>
        <p:spPr>
          <a:xfrm>
            <a:off x="727650" y="535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Prototype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The approach detailed in this presentation has been </a:t>
            </a:r>
            <a:r>
              <a:rPr b="1" lang="fr">
                <a:solidFill>
                  <a:srgbClr val="FF0000"/>
                </a:solidFill>
              </a:rPr>
              <a:t>fully implemented and tested</a:t>
            </a:r>
            <a:r>
              <a:rPr lang="fr">
                <a:solidFill>
                  <a:schemeClr val="dk2"/>
                </a:solidFill>
              </a:rPr>
              <a:t> on more than </a:t>
            </a:r>
            <a:r>
              <a:rPr b="1" lang="fr">
                <a:solidFill>
                  <a:srgbClr val="FF0000"/>
                </a:solidFill>
              </a:rPr>
              <a:t>100 BPMN processes</a:t>
            </a:r>
            <a:r>
              <a:rPr lang="fr">
                <a:solidFill>
                  <a:schemeClr val="dk2"/>
                </a:solidFill>
              </a:rPr>
              <a:t>. It consists of approximately </a:t>
            </a:r>
            <a:r>
              <a:rPr b="1" lang="fr">
                <a:solidFill>
                  <a:srgbClr val="FF0000"/>
                </a:solidFill>
              </a:rPr>
              <a:t>10,000 lines of Java code</a:t>
            </a:r>
            <a:r>
              <a:rPr lang="fr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Steps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2"/>
                </a:solidFill>
              </a:rPr>
              <a:t>In this presentation, we did not detail all the steps of the approach, which contain </a:t>
            </a:r>
            <a:r>
              <a:rPr b="1" lang="fr">
                <a:solidFill>
                  <a:srgbClr val="FF0000"/>
                </a:solidFill>
              </a:rPr>
              <a:t>a lot of processing phases</a:t>
            </a:r>
            <a:r>
              <a:rPr lang="fr">
                <a:solidFill>
                  <a:schemeClr val="dk2"/>
                </a:solidFill>
              </a:rPr>
              <a:t>. These steps are detailed in the below figure.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3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Implementation – Generalities</a:t>
            </a:r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3" y="2669100"/>
            <a:ext cx="9048875" cy="2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Implementation – Empirical study</a:t>
            </a:r>
            <a:endParaRPr/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3">
            <a:alphaModFix/>
          </a:blip>
          <a:srcRect b="0" l="0" r="38901" t="0"/>
          <a:stretch/>
        </p:blipFill>
        <p:spPr>
          <a:xfrm>
            <a:off x="1579775" y="760225"/>
            <a:ext cx="3656198" cy="28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/>
          <p:nvPr/>
        </p:nvSpPr>
        <p:spPr>
          <a:xfrm>
            <a:off x="3774875" y="3686525"/>
            <a:ext cx="162000" cy="44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4751425" y="3686525"/>
            <a:ext cx="162000" cy="44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3230375" y="4172200"/>
            <a:ext cx="125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3/14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21%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4206925" y="4172200"/>
            <a:ext cx="125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/14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29%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5457925" y="1697375"/>
            <a:ext cx="332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Overall, the implemented part of the approach proposes the same BPMN process or a syntactically close one to the user in </a:t>
            </a: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50% of cases.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Implementation – Performance study</a:t>
            </a:r>
            <a:endParaRPr/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00" y="746450"/>
            <a:ext cx="6683676" cy="42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6372350" y="1640925"/>
            <a:ext cx="4563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36"/>
          <p:cNvCxnSpPr/>
          <p:nvPr/>
        </p:nvCxnSpPr>
        <p:spPr>
          <a:xfrm flipH="1" rot="10800000">
            <a:off x="6828650" y="1648275"/>
            <a:ext cx="500400" cy="9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6"/>
          <p:cNvSpPr txBox="1"/>
          <p:nvPr/>
        </p:nvSpPr>
        <p:spPr>
          <a:xfrm>
            <a:off x="7329050" y="1162625"/>
            <a:ext cx="161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Worst-case execution time for real-world processes is</a:t>
            </a:r>
            <a:r>
              <a:rPr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3s!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6"/>
          <p:cNvCxnSpPr/>
          <p:nvPr/>
        </p:nvCxnSpPr>
        <p:spPr>
          <a:xfrm flipH="1" rot="10800000">
            <a:off x="235475" y="3509950"/>
            <a:ext cx="6615300" cy="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6"/>
          <p:cNvCxnSpPr/>
          <p:nvPr/>
        </p:nvCxnSpPr>
        <p:spPr>
          <a:xfrm flipH="1" rot="10800000">
            <a:off x="230588" y="4069300"/>
            <a:ext cx="66201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36"/>
          <p:cNvSpPr/>
          <p:nvPr/>
        </p:nvSpPr>
        <p:spPr>
          <a:xfrm>
            <a:off x="6372350" y="3765350"/>
            <a:ext cx="4563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6"/>
          <p:cNvCxnSpPr>
            <a:stCxn id="410" idx="6"/>
          </p:cNvCxnSpPr>
          <p:nvPr/>
        </p:nvCxnSpPr>
        <p:spPr>
          <a:xfrm flipH="1" rot="10800000">
            <a:off x="6828650" y="3031700"/>
            <a:ext cx="471000" cy="84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6"/>
          <p:cNvSpPr txBox="1"/>
          <p:nvPr/>
        </p:nvSpPr>
        <p:spPr>
          <a:xfrm>
            <a:off x="7329050" y="2203188"/>
            <a:ext cx="173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For a BPMN process containing 254 nodes, the total execution time approximates 3m, but </a:t>
            </a: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only 2s are taken by the prototype!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4802875" y="3765350"/>
            <a:ext cx="4563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6"/>
          <p:cNvCxnSpPr>
            <a:stCxn id="413" idx="6"/>
            <a:endCxn id="412" idx="1"/>
          </p:cNvCxnSpPr>
          <p:nvPr/>
        </p:nvCxnSpPr>
        <p:spPr>
          <a:xfrm flipH="1" rot="10800000">
            <a:off x="5259175" y="2849600"/>
            <a:ext cx="2070000" cy="102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6"/>
          <p:cNvSpPr/>
          <p:nvPr/>
        </p:nvSpPr>
        <p:spPr>
          <a:xfrm>
            <a:off x="3159825" y="4440200"/>
            <a:ext cx="4563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5843525" y="4440200"/>
            <a:ext cx="4563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7329050" y="3659913"/>
            <a:ext cx="173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For a BPMN process containing </a:t>
            </a: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43k nodes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, the prototype </a:t>
            </a: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starts showing its limits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 with an execution time of 8m.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6"/>
          <p:cNvCxnSpPr>
            <a:stCxn id="416" idx="6"/>
          </p:cNvCxnSpPr>
          <p:nvPr/>
        </p:nvCxnSpPr>
        <p:spPr>
          <a:xfrm flipH="1" rot="10800000">
            <a:off x="6299825" y="4488650"/>
            <a:ext cx="1036500" cy="5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6"/>
          <p:cNvCxnSpPr>
            <a:stCxn id="415" idx="6"/>
            <a:endCxn id="417" idx="1"/>
          </p:cNvCxnSpPr>
          <p:nvPr/>
        </p:nvCxnSpPr>
        <p:spPr>
          <a:xfrm flipH="1" rot="10800000">
            <a:off x="3616125" y="4306550"/>
            <a:ext cx="3712800" cy="24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title"/>
          </p:nvPr>
        </p:nvSpPr>
        <p:spPr>
          <a:xfrm>
            <a:off x="683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426" name="Google Shape;426;p37"/>
          <p:cNvSpPr txBox="1"/>
          <p:nvPr>
            <p:ph idx="1" type="body"/>
          </p:nvPr>
        </p:nvSpPr>
        <p:spPr>
          <a:xfrm>
            <a:off x="1864825" y="702350"/>
            <a:ext cx="3661200" cy="4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Preliminaries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BPMN sub-syntax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Model checking &amp; Colored LTS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Full process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Solving approach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Global representation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Matching analysis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only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+ Folding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Implementation</a:t>
            </a:r>
            <a:endParaRPr sz="1700">
              <a:solidFill>
                <a:srgbClr val="000000"/>
              </a:solidFill>
            </a:endParaRPr>
          </a:p>
          <a:p>
            <a:pPr indent="-32282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4"/>
              <a:buAutoNum type="arabicPeriod"/>
            </a:pPr>
            <a:r>
              <a:rPr lang="fr" sz="1483">
                <a:solidFill>
                  <a:srgbClr val="000000"/>
                </a:solidFill>
              </a:rPr>
              <a:t>Generalities</a:t>
            </a:r>
            <a:endParaRPr sz="1483">
              <a:solidFill>
                <a:srgbClr val="000000"/>
              </a:solidFill>
            </a:endParaRPr>
          </a:p>
          <a:p>
            <a:pPr indent="-32282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4"/>
              <a:buAutoNum type="arabicPeriod"/>
            </a:pPr>
            <a:r>
              <a:rPr lang="fr" sz="1483">
                <a:solidFill>
                  <a:srgbClr val="000000"/>
                </a:solidFill>
              </a:rPr>
              <a:t>Em</a:t>
            </a:r>
            <a:r>
              <a:rPr lang="fr" sz="1450">
                <a:solidFill>
                  <a:srgbClr val="000000"/>
                </a:solidFill>
              </a:rPr>
              <a:t>pirical study</a:t>
            </a:r>
            <a:endParaRPr sz="145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Performance study</a:t>
            </a:r>
            <a:br>
              <a:rPr lang="fr" sz="1450">
                <a:solidFill>
                  <a:srgbClr val="000000"/>
                </a:solidFill>
              </a:rPr>
            </a:br>
            <a:endParaRPr b="1" sz="170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AutoNum type="arabicPeriod"/>
            </a:pPr>
            <a:r>
              <a:rPr b="1" lang="fr" sz="1700">
                <a:solidFill>
                  <a:srgbClr val="FF9900"/>
                </a:solidFill>
              </a:rPr>
              <a:t>Conclusion</a:t>
            </a:r>
            <a:endParaRPr b="1" sz="1700">
              <a:solidFill>
                <a:srgbClr val="FF9900"/>
              </a:solidFill>
            </a:endParaRPr>
          </a:p>
        </p:txBody>
      </p:sp>
      <p:sp>
        <p:nvSpPr>
          <p:cNvPr id="427" name="Google Shape;427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251175" y="670625"/>
            <a:ext cx="8166900" cy="4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To conclude, we proposed in our approach a way of </a:t>
            </a:r>
            <a:r>
              <a:rPr b="1" lang="fr" sz="1500">
                <a:solidFill>
                  <a:srgbClr val="FF0000"/>
                </a:solidFill>
              </a:rPr>
              <a:t>expressing all the counterexamples</a:t>
            </a:r>
            <a:r>
              <a:rPr lang="fr" sz="1500">
                <a:solidFill>
                  <a:schemeClr val="dk2"/>
                </a:solidFill>
              </a:rPr>
              <a:t> of a temporal logic property </a:t>
            </a:r>
            <a:r>
              <a:rPr b="1" lang="fr" sz="1500">
                <a:solidFill>
                  <a:srgbClr val="FF0000"/>
                </a:solidFill>
              </a:rPr>
              <a:t>in BPMN notation</a:t>
            </a:r>
            <a:r>
              <a:rPr lang="fr" sz="1500">
                <a:solidFill>
                  <a:schemeClr val="dk2"/>
                </a:solidFill>
              </a:rPr>
              <a:t>, while providing the user a BPMN process that is </a:t>
            </a:r>
            <a:r>
              <a:rPr b="1" lang="fr" sz="1500">
                <a:solidFill>
                  <a:srgbClr val="FF0000"/>
                </a:solidFill>
              </a:rPr>
              <a:t>as syntactically close as possible to the initial one</a:t>
            </a:r>
            <a:r>
              <a:rPr lang="fr" sz="1500">
                <a:solidFill>
                  <a:schemeClr val="dk2"/>
                </a:solidFill>
              </a:rPr>
              <a:t>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We also provided an </a:t>
            </a:r>
            <a:r>
              <a:rPr b="1" lang="fr" sz="1500">
                <a:solidFill>
                  <a:srgbClr val="FF0000"/>
                </a:solidFill>
              </a:rPr>
              <a:t>automated tool</a:t>
            </a:r>
            <a:r>
              <a:rPr lang="fr" sz="1500">
                <a:solidFill>
                  <a:schemeClr val="dk2"/>
                </a:solidFill>
              </a:rPr>
              <a:t> implementing </a:t>
            </a:r>
            <a:r>
              <a:rPr b="1" lang="fr" sz="1500">
                <a:solidFill>
                  <a:srgbClr val="FF0000"/>
                </a:solidFill>
              </a:rPr>
              <a:t>all the proposed solutions</a:t>
            </a:r>
            <a:r>
              <a:rPr lang="fr" sz="1500">
                <a:solidFill>
                  <a:schemeClr val="dk2"/>
                </a:solidFill>
              </a:rPr>
              <a:t>, for which we </a:t>
            </a:r>
            <a:r>
              <a:rPr b="1" lang="fr" sz="1500">
                <a:solidFill>
                  <a:srgbClr val="FF0000"/>
                </a:solidFill>
              </a:rPr>
              <a:t>assessed the scalability</a:t>
            </a:r>
            <a:r>
              <a:rPr lang="fr" sz="1500">
                <a:solidFill>
                  <a:schemeClr val="dk2"/>
                </a:solidFill>
              </a:rPr>
              <a:t> through a performance study.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	</a:t>
            </a:r>
            <a:r>
              <a:rPr b="1" lang="fr" sz="1500">
                <a:solidFill>
                  <a:srgbClr val="FF0000"/>
                </a:solidFill>
              </a:rPr>
              <a:t>Short-term </a:t>
            </a:r>
            <a:r>
              <a:rPr lang="fr" sz="1500">
                <a:solidFill>
                  <a:schemeClr val="dk2"/>
                </a:solidFill>
              </a:rPr>
              <a:t>improvements</a:t>
            </a:r>
            <a:r>
              <a:rPr lang="fr" sz="1500">
                <a:solidFill>
                  <a:schemeClr val="dk2"/>
                </a:solidFill>
              </a:rPr>
              <a:t>: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Handle inclusive gateways</a:t>
            </a:r>
            <a:r>
              <a:rPr lang="fr" sz="1500">
                <a:solidFill>
                  <a:schemeClr val="dk2"/>
                </a:solidFill>
              </a:rPr>
              <a:t> 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	</a:t>
            </a:r>
            <a:r>
              <a:rPr b="1" lang="fr" sz="1500">
                <a:solidFill>
                  <a:srgbClr val="FF0000"/>
                </a:solidFill>
              </a:rPr>
              <a:t>Mid-term </a:t>
            </a:r>
            <a:r>
              <a:rPr lang="fr" sz="1500">
                <a:solidFill>
                  <a:schemeClr val="dk2"/>
                </a:solidFill>
              </a:rPr>
              <a:t>improvements</a:t>
            </a:r>
            <a:r>
              <a:rPr lang="fr" sz="1500">
                <a:solidFill>
                  <a:schemeClr val="dk2"/>
                </a:solidFill>
              </a:rPr>
              <a:t>: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fr" sz="1500">
                <a:solidFill>
                  <a:schemeClr val="dk2"/>
                </a:solidFill>
              </a:rPr>
              <a:t>Support liveness properties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34" name="Google Shape;43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27</a:t>
            </a:r>
            <a:endParaRPr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63" y="866075"/>
            <a:ext cx="5069475" cy="37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43200" y="608800"/>
            <a:ext cx="7688700" cy="20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Context</a:t>
            </a:r>
            <a:endParaRPr sz="1800">
              <a:solidFill>
                <a:schemeClr val="dk2"/>
              </a:solidFill>
            </a:endParaRPr>
          </a:p>
          <a:p>
            <a:pPr indent="-313716" lvl="1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40"/>
              <a:buChar char="➢"/>
            </a:pPr>
            <a:r>
              <a:rPr lang="fr" sz="1340">
                <a:solidFill>
                  <a:schemeClr val="dk2"/>
                </a:solidFill>
              </a:rPr>
              <a:t>Companies are making use of the BPMN notation to represent their business processes.</a:t>
            </a:r>
            <a:br>
              <a:rPr lang="fr" sz="1340">
                <a:solidFill>
                  <a:schemeClr val="dk2"/>
                </a:solidFill>
              </a:rPr>
            </a:br>
            <a:endParaRPr sz="1340">
              <a:solidFill>
                <a:schemeClr val="dk2"/>
              </a:solidFill>
            </a:endParaRPr>
          </a:p>
          <a:p>
            <a:pPr indent="-313716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40"/>
              <a:buChar char="➢"/>
            </a:pPr>
            <a:r>
              <a:rPr lang="fr" sz="1340">
                <a:solidFill>
                  <a:schemeClr val="dk2"/>
                </a:solidFill>
              </a:rPr>
              <a:t>Some of them are interested in </a:t>
            </a:r>
            <a:r>
              <a:rPr b="1" lang="fr" sz="1340">
                <a:solidFill>
                  <a:srgbClr val="FF0000"/>
                </a:solidFill>
              </a:rPr>
              <a:t>performing behavioral verifications</a:t>
            </a:r>
            <a:r>
              <a:rPr lang="fr" sz="1340">
                <a:solidFill>
                  <a:schemeClr val="dk2"/>
                </a:solidFill>
              </a:rPr>
              <a:t> of their BPMN processes.</a:t>
            </a:r>
            <a:endParaRPr sz="1340">
              <a:solidFill>
                <a:schemeClr val="dk2"/>
              </a:solidFill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643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643200" y="2314350"/>
            <a:ext cx="78576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Existing solutions</a:t>
            </a:r>
            <a:endParaRPr sz="18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➢"/>
            </a:pPr>
            <a:r>
              <a:rPr lang="fr" sz="1300">
                <a:solidFill>
                  <a:schemeClr val="dk2"/>
                </a:solidFill>
              </a:rPr>
              <a:t>Nowadays, companies are able to </a:t>
            </a:r>
            <a:r>
              <a:rPr b="1" lang="fr" sz="1300">
                <a:solidFill>
                  <a:srgbClr val="FF0000"/>
                </a:solidFill>
              </a:rPr>
              <a:t>verify the validity of temporal logic properties</a:t>
            </a:r>
            <a:r>
              <a:rPr lang="fr" sz="1300">
                <a:solidFill>
                  <a:schemeClr val="dk2"/>
                </a:solidFill>
              </a:rPr>
              <a:t> over their BPMN processes.</a:t>
            </a:r>
            <a:br>
              <a:rPr lang="fr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➢"/>
            </a:pPr>
            <a:r>
              <a:rPr lang="fr" sz="1300">
                <a:solidFill>
                  <a:schemeClr val="dk2"/>
                </a:solidFill>
              </a:rPr>
              <a:t>To do so, they transform their BPMN processes into specifications understandable by a </a:t>
            </a:r>
            <a:r>
              <a:rPr b="1" lang="fr" sz="1300">
                <a:solidFill>
                  <a:srgbClr val="FF0000"/>
                </a:solidFill>
              </a:rPr>
              <a:t>model checker</a:t>
            </a:r>
            <a:r>
              <a:rPr lang="fr" sz="1300">
                <a:solidFill>
                  <a:schemeClr val="dk2"/>
                </a:solidFill>
              </a:rPr>
              <a:t> which will verify the property.</a:t>
            </a:r>
            <a:br>
              <a:rPr lang="fr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➢"/>
            </a:pPr>
            <a:r>
              <a:rPr lang="fr" sz="1300">
                <a:solidFill>
                  <a:schemeClr val="dk2"/>
                </a:solidFill>
              </a:rPr>
              <a:t>In the end, they get one or several</a:t>
            </a:r>
            <a:r>
              <a:rPr lang="fr" sz="1300">
                <a:solidFill>
                  <a:schemeClr val="dk2"/>
                </a:solidFill>
              </a:rPr>
              <a:t> </a:t>
            </a:r>
            <a:r>
              <a:rPr b="1" lang="fr" sz="1300">
                <a:solidFill>
                  <a:srgbClr val="FF0000"/>
                </a:solidFill>
              </a:rPr>
              <a:t>counterexamples that violate the property</a:t>
            </a:r>
            <a:r>
              <a:rPr lang="fr" sz="1300">
                <a:solidFill>
                  <a:schemeClr val="dk2"/>
                </a:solidFill>
              </a:rPr>
              <a:t>.</a:t>
            </a:r>
            <a:br>
              <a:rPr lang="fr" sz="1300">
                <a:solidFill>
                  <a:schemeClr val="dk2"/>
                </a:solidFill>
              </a:rPr>
            </a:br>
            <a:r>
              <a:rPr lang="fr" sz="1300">
                <a:solidFill>
                  <a:schemeClr val="dk2"/>
                </a:solidFill>
              </a:rPr>
              <a:t>Nonetheless, they </a:t>
            </a:r>
            <a:r>
              <a:rPr b="1" lang="fr" sz="1300">
                <a:solidFill>
                  <a:srgbClr val="FF0000"/>
                </a:solidFill>
              </a:rPr>
              <a:t>are</a:t>
            </a:r>
            <a:r>
              <a:rPr b="1" lang="fr" sz="1300">
                <a:solidFill>
                  <a:srgbClr val="FF0000"/>
                </a:solidFill>
              </a:rPr>
              <a:t> not expressed in BPMN notation.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643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643200" y="608800"/>
            <a:ext cx="7688700" cy="42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2"/>
                </a:solidFill>
              </a:rPr>
              <a:t>Motivations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b="1" lang="fr" sz="1400">
                <a:solidFill>
                  <a:srgbClr val="FF0000"/>
                </a:solidFill>
              </a:rPr>
              <a:t>Expressing all the counterexamples in BPMN notation</a:t>
            </a:r>
            <a:r>
              <a:rPr lang="fr" sz="1400">
                <a:solidFill>
                  <a:srgbClr val="000000"/>
                </a:solidFill>
              </a:rPr>
              <a:t> to make it understandable for the initial user.</a:t>
            </a:r>
            <a:br>
              <a:rPr lang="fr" sz="1400">
                <a:solidFill>
                  <a:srgbClr val="000000"/>
                </a:solidFill>
              </a:rPr>
            </a:br>
            <a:br>
              <a:rPr lang="fr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fr" sz="1400">
                <a:solidFill>
                  <a:srgbClr val="000000"/>
                </a:solidFill>
              </a:rPr>
              <a:t>Remaining </a:t>
            </a:r>
            <a:r>
              <a:rPr b="1" lang="fr" sz="1400">
                <a:solidFill>
                  <a:srgbClr val="FF0000"/>
                </a:solidFill>
              </a:rPr>
              <a:t>as syntactically close as possible</a:t>
            </a:r>
            <a:r>
              <a:rPr lang="fr" sz="1400">
                <a:solidFill>
                  <a:srgbClr val="000000"/>
                </a:solidFill>
              </a:rPr>
              <a:t> to the original BPMN process.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b="1" lang="fr" sz="1400">
                <a:solidFill>
                  <a:srgbClr val="FF0000"/>
                </a:solidFill>
              </a:rPr>
              <a:t>Being as minimal as possible, in terms of number of nodes</a:t>
            </a:r>
            <a:r>
              <a:rPr lang="fr" sz="1400">
                <a:solidFill>
                  <a:srgbClr val="000000"/>
                </a:solidFill>
              </a:rPr>
              <a:t>, in the BPMN process returned to the user.</a:t>
            </a:r>
            <a:endParaRPr sz="134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83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1864825" y="702350"/>
            <a:ext cx="3786300" cy="4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AutoNum type="arabicPeriod"/>
            </a:pPr>
            <a:r>
              <a:rPr b="1" lang="fr" sz="1700">
                <a:solidFill>
                  <a:srgbClr val="FF9900"/>
                </a:solidFill>
              </a:rPr>
              <a:t>Preliminaries</a:t>
            </a:r>
            <a:endParaRPr b="1" sz="17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BPMN sub-syntax</a:t>
            </a:r>
            <a:endParaRPr b="1" sz="15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Model checking &amp; Colored LTS</a:t>
            </a:r>
            <a:endParaRPr b="1" sz="1500">
              <a:solidFill>
                <a:srgbClr val="FF99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b="1" lang="fr" sz="1500">
                <a:solidFill>
                  <a:srgbClr val="FF9900"/>
                </a:solidFill>
              </a:rPr>
              <a:t>Full process</a:t>
            </a:r>
            <a:br>
              <a:rPr b="1" lang="fr" sz="1500">
                <a:solidFill>
                  <a:srgbClr val="FF9900"/>
                </a:solidFill>
              </a:rPr>
            </a:br>
            <a:endParaRPr b="1" sz="150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fr" sz="1700">
                <a:solidFill>
                  <a:schemeClr val="dk2"/>
                </a:solidFill>
              </a:rPr>
              <a:t>Solving approach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Global representation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Matching analysis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only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fr" sz="1500">
                <a:solidFill>
                  <a:schemeClr val="dk2"/>
                </a:solidFill>
              </a:rPr>
              <a:t>Unfolding + Folding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Implementation</a:t>
            </a:r>
            <a:endParaRPr sz="170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Generalities</a:t>
            </a:r>
            <a:endParaRPr sz="145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Empirical study</a:t>
            </a:r>
            <a:endParaRPr sz="1450">
              <a:solidFill>
                <a:srgbClr val="000000"/>
              </a:solidFill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AutoNum type="arabicPeriod"/>
            </a:pPr>
            <a:r>
              <a:rPr lang="fr" sz="1450">
                <a:solidFill>
                  <a:srgbClr val="000000"/>
                </a:solidFill>
              </a:rPr>
              <a:t>Performance study</a:t>
            </a:r>
            <a:br>
              <a:rPr lang="fr" sz="1450">
                <a:solidFill>
                  <a:srgbClr val="000000"/>
                </a:solidFill>
              </a:rPr>
            </a:br>
            <a:endParaRPr sz="145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fr" sz="1700">
                <a:solidFill>
                  <a:srgbClr val="000000"/>
                </a:solidFill>
              </a:rPr>
              <a:t>Conclusion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6791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Preliminaries: BPMN sub-syntax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679150" y="914800"/>
            <a:ext cx="7688700" cy="4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In this work, we use a </a:t>
            </a:r>
            <a:r>
              <a:rPr b="1" lang="fr">
                <a:solidFill>
                  <a:srgbClr val="FF0000"/>
                </a:solidFill>
              </a:rPr>
              <a:t>restrained subset of the entire BPMN syntax</a:t>
            </a:r>
            <a:r>
              <a:rPr lang="fr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The subset syntax used contains (or plan to contain):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Gateways (exclusive, parallel, inclusive)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Sequence Flows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Tasks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Events (start, end)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But does not contain (or plan to contain):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Intermediary events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Message-based gateways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Message flows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Associations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fr">
                <a:solidFill>
                  <a:srgbClr val="000000"/>
                </a:solidFill>
              </a:rPr>
              <a:t>Artifacts, data-objects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50" y="1765100"/>
            <a:ext cx="261000" cy="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50" y="2000975"/>
            <a:ext cx="261000" cy="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50" y="2207450"/>
            <a:ext cx="261000" cy="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50" y="2443325"/>
            <a:ext cx="261000" cy="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50" y="3176837"/>
            <a:ext cx="261000" cy="23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50" y="3408238"/>
            <a:ext cx="261000" cy="23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50" y="3648575"/>
            <a:ext cx="261000" cy="23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50" y="3884450"/>
            <a:ext cx="261000" cy="23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50" y="4120312"/>
            <a:ext cx="261000" cy="231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4195850" y="1746775"/>
            <a:ext cx="261000" cy="90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456850" y="1890475"/>
            <a:ext cx="40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Occur in more than 90% of BPMN processes!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[Krishna, Poizat, Salaün – SCP 19]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195850" y="3141250"/>
            <a:ext cx="261000" cy="121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4552950" y="3546400"/>
            <a:ext cx="3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Occur in less than 10% of BPMN processes.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727650" y="635763"/>
            <a:ext cx="62628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The current work makes use of already existing techniques, such as model checking: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727650" y="0"/>
            <a:ext cx="76887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Preliminaries: Model Checking</a:t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6313"/>
            <a:ext cx="8839199" cy="254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Preliminaries: Colored LTS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244900" y="1136300"/>
            <a:ext cx="4107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Key idea 1: transitions categorisation (3 types)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00"/>
              <a:buFont typeface="Lato"/>
              <a:buChar char="➢"/>
            </a:pPr>
            <a:r>
              <a:rPr lang="fr" sz="13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correct transitions</a:t>
            </a:r>
            <a:endParaRPr sz="13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ato"/>
              <a:buChar char="➢"/>
            </a:pPr>
            <a:r>
              <a:rPr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incorrect transitions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neutral transitions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249175" y="1136288"/>
            <a:ext cx="473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❖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Key idea 2: identification of faulty states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choices between transitions leading to </a:t>
            </a:r>
            <a:r>
              <a:rPr b="1" lang="fr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 correct or an incorrect part</a:t>
            </a:r>
            <a:r>
              <a:rPr b="1" lang="fr" sz="1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300">
                <a:latin typeface="Lato"/>
                <a:ea typeface="Lato"/>
                <a:cs typeface="Lato"/>
                <a:sym typeface="Lato"/>
              </a:rPr>
              <a:t>of the model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➢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Four kinds of faulty states: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925" y="2070405"/>
            <a:ext cx="361264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57" y="2605594"/>
            <a:ext cx="2650953" cy="22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2544938" y="3617700"/>
            <a:ext cx="4572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10055" l="9328" r="4301" t="13765"/>
          <a:stretch/>
        </p:blipFill>
        <p:spPr>
          <a:xfrm>
            <a:off x="3172913" y="3158275"/>
            <a:ext cx="2208675" cy="10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727650" y="593775"/>
            <a:ext cx="63648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Or Colored LTS (CLTS):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114600" y="4246500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"/>
                <a:ea typeface="Lato"/>
                <a:cs typeface="Lato"/>
                <a:sym typeface="Lato"/>
              </a:rPr>
              <a:t>CLTS output from the CLEAR tool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5552363" y="3617700"/>
            <a:ext cx="4572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312" y="3158274"/>
            <a:ext cx="2885235" cy="11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129390" y="4275125"/>
            <a:ext cx="28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Lato"/>
                <a:ea typeface="Lato"/>
                <a:cs typeface="Lato"/>
                <a:sym typeface="Lato"/>
              </a:rPr>
              <a:t>Clearer representation of the CLTS output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88" y="876900"/>
            <a:ext cx="8727024" cy="4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>
            <p:ph type="title"/>
          </p:nvPr>
        </p:nvSpPr>
        <p:spPr>
          <a:xfrm>
            <a:off x="541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Preliminaries: Full process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560100" y="466950"/>
            <a:ext cx="80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Lato"/>
                <a:ea typeface="Lato"/>
                <a:cs typeface="Lato"/>
                <a:sym typeface="Lato"/>
              </a:rPr>
              <a:t>The whole counterexample generation process can be modeled as follows: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